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84" r:id="rId3"/>
    <p:sldId id="290" r:id="rId4"/>
    <p:sldId id="291" r:id="rId5"/>
    <p:sldId id="292" r:id="rId6"/>
    <p:sldId id="293" r:id="rId7"/>
    <p:sldId id="294" r:id="rId8"/>
    <p:sldId id="298" r:id="rId9"/>
    <p:sldId id="296" r:id="rId10"/>
    <p:sldId id="261" r:id="rId11"/>
  </p:sldIdLst>
  <p:sldSz cx="9144000" cy="6858000" type="screen4x3"/>
  <p:notesSz cx="6858000" cy="9144000"/>
  <p:defaultTextStyle>
    <a:defPPr>
      <a:defRPr lang="nl-B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B8B8BC"/>
    <a:srgbClr val="E4EBEC"/>
    <a:srgbClr val="EBF0F1"/>
    <a:srgbClr val="E8F1F4"/>
    <a:srgbClr val="EFF3F5"/>
    <a:srgbClr val="E1E8EB"/>
    <a:srgbClr val="E7ECED"/>
    <a:srgbClr val="BCBCC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Geen stijl, tabel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47" autoAdjust="0"/>
    <p:restoredTop sz="94638" autoAdjust="0"/>
  </p:normalViewPr>
  <p:slideViewPr>
    <p:cSldViewPr>
      <p:cViewPr>
        <p:scale>
          <a:sx n="79" d="100"/>
          <a:sy n="79" d="100"/>
        </p:scale>
        <p:origin x="-682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520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57C23DA-FCFC-425D-89A8-57A8C2697173}" type="datetimeFigureOut">
              <a:rPr lang="nl-BE"/>
              <a:pPr>
                <a:defRPr/>
              </a:pPr>
              <a:t>11/10/2011</a:t>
            </a:fld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D75D2F7-DE16-4BFB-A161-330A10E441CE}" type="slidenum">
              <a:rPr lang="nl-BE"/>
              <a:pPr>
                <a:defRPr/>
              </a:pPr>
              <a:t>‹Nº›</a:t>
            </a:fld>
            <a:endParaRPr lang="nl-BE"/>
          </a:p>
        </p:txBody>
      </p:sp>
    </p:spTree>
    <p:extLst>
      <p:ext uri="{BB962C8B-B14F-4D97-AF65-F5344CB8AC3E}">
        <p14:creationId xmlns="" xmlns:p14="http://schemas.microsoft.com/office/powerpoint/2010/main" val="15814589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7418E62-76FC-4977-A0F3-EFAB1DB25479}" type="datetimeFigureOut">
              <a:rPr lang="nl-BE"/>
              <a:pPr>
                <a:defRPr/>
              </a:pPr>
              <a:t>11/10/2011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nl-BE" noProof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noProof="0" smtClean="0"/>
              <a:t>Klik om de modelstijlen te bewerken</a:t>
            </a:r>
          </a:p>
          <a:p>
            <a:pPr lvl="1"/>
            <a:r>
              <a:rPr lang="nl-NL" noProof="0" smtClean="0"/>
              <a:t>Tweede niveau</a:t>
            </a:r>
          </a:p>
          <a:p>
            <a:pPr lvl="2"/>
            <a:r>
              <a:rPr lang="nl-NL" noProof="0" smtClean="0"/>
              <a:t>Derde niveau</a:t>
            </a:r>
          </a:p>
          <a:p>
            <a:pPr lvl="3"/>
            <a:r>
              <a:rPr lang="nl-NL" noProof="0" smtClean="0"/>
              <a:t>Vierde niveau</a:t>
            </a:r>
          </a:p>
          <a:p>
            <a:pPr lvl="4"/>
            <a:r>
              <a:rPr lang="nl-NL" noProof="0" smtClean="0"/>
              <a:t>Vijfde niveau</a:t>
            </a:r>
            <a:endParaRPr lang="nl-BE" noProof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6596039-A05A-4442-84CC-37775B69D180}" type="slidenum">
              <a:rPr lang="nl-BE"/>
              <a:pPr>
                <a:defRPr/>
              </a:pPr>
              <a:t>‹Nº›</a:t>
            </a:fld>
            <a:endParaRPr lang="nl-BE"/>
          </a:p>
        </p:txBody>
      </p:sp>
    </p:spTree>
    <p:extLst>
      <p:ext uri="{BB962C8B-B14F-4D97-AF65-F5344CB8AC3E}">
        <p14:creationId xmlns="" xmlns:p14="http://schemas.microsoft.com/office/powerpoint/2010/main" val="13463436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jdelijke aanduiding voor dia-afbeelding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smtClean="0"/>
          </a:p>
        </p:txBody>
      </p:sp>
      <p:sp>
        <p:nvSpPr>
          <p:cNvPr id="16387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5351A6D-B4E3-4E06-8BB6-BD3069A05F5A}" type="slidenum">
              <a:rPr lang="nl-B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nl-BE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jdelijke aanduiding voor dia-afbeelding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smtClean="0"/>
          </a:p>
        </p:txBody>
      </p:sp>
      <p:sp>
        <p:nvSpPr>
          <p:cNvPr id="32771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3AA3470-266C-453F-82D7-675081D25A72}" type="slidenum">
              <a:rPr lang="nl-B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nl-BE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jdelijke aanduiding voor dia-afbeelding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smtClean="0"/>
          </a:p>
        </p:txBody>
      </p:sp>
      <p:sp>
        <p:nvSpPr>
          <p:cNvPr id="36867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517E340-25A9-4BC8-A9E6-EB5CEC0CC7E5}" type="slidenum">
              <a:rPr lang="nl-B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nl-BE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Hoofd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8"/>
          <p:cNvSpPr/>
          <p:nvPr userDrawn="1"/>
        </p:nvSpPr>
        <p:spPr>
          <a:xfrm>
            <a:off x="1785918" y="0"/>
            <a:ext cx="7358081" cy="1235242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pic>
        <p:nvPicPr>
          <p:cNvPr id="4" name="Afbeelding 6" descr="alle silhouetten.jpg"/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bg1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1581782"/>
            <a:ext cx="9144000" cy="3694436"/>
          </a:xfrm>
          <a:prstGeom prst="rect">
            <a:avLst/>
          </a:prstGeom>
        </p:spPr>
      </p:pic>
      <p:pic>
        <p:nvPicPr>
          <p:cNvPr id="5" name="Afbeelding 7" descr="logo grijs-zwart-rozekopie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804988" cy="125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Rechte verbindingslijn 10"/>
          <p:cNvCxnSpPr/>
          <p:nvPr userDrawn="1"/>
        </p:nvCxnSpPr>
        <p:spPr>
          <a:xfrm flipV="1">
            <a:off x="1804988" y="1246188"/>
            <a:ext cx="7343775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85918" y="0"/>
            <a:ext cx="7358082" cy="1252603"/>
          </a:xfrm>
        </p:spPr>
        <p:txBody>
          <a:bodyPr anchorCtr="0"/>
          <a:lstStyle>
            <a:lvl1pPr algn="ctr">
              <a:defRPr sz="3200" b="1" cap="all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nl-BE" dirty="0"/>
          </a:p>
        </p:txBody>
      </p:sp>
      <p:sp>
        <p:nvSpPr>
          <p:cNvPr id="7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F5EB6B7B-0D27-402C-B843-E9AC05465C82}" type="datetime1">
              <a:rPr lang="nl-BE"/>
              <a:pPr>
                <a:defRPr/>
              </a:pPr>
              <a:t>11/10/2011</a:t>
            </a:fld>
            <a:endParaRPr lang="nl-BE" dirty="0"/>
          </a:p>
        </p:txBody>
      </p:sp>
      <p:sp>
        <p:nvSpPr>
          <p:cNvPr id="8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01975" y="6237288"/>
            <a:ext cx="2895600" cy="365125"/>
          </a:xfrm>
        </p:spPr>
        <p:txBody>
          <a:bodyPr/>
          <a:lstStyle>
            <a:lvl1pPr>
              <a:defRPr sz="14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nl-BE"/>
              <a:t>www.cvoleuven.be</a:t>
            </a:r>
            <a:endParaRPr lang="nl-BE" dirty="0"/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CFBE4-AF83-408F-B550-ED7B2D9153FE}" type="slidenum">
              <a:rPr lang="nl-BE"/>
              <a:pPr>
                <a:defRPr/>
              </a:pPr>
              <a:t>‹Nº›</a:t>
            </a:fld>
            <a:endParaRPr lang="nl-BE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Rechte verbindingslijn 7"/>
          <p:cNvCxnSpPr/>
          <p:nvPr userDrawn="1"/>
        </p:nvCxnSpPr>
        <p:spPr>
          <a:xfrm>
            <a:off x="0" y="6000750"/>
            <a:ext cx="9144000" cy="1588"/>
          </a:xfrm>
          <a:prstGeom prst="line">
            <a:avLst/>
          </a:prstGeom>
          <a:ln w="158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Afbeelding 9" descr="alle silhouetten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13" y="0"/>
            <a:ext cx="3214687" cy="125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Afbeelding 11" descr="logo grijs-zwart-rozekopie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804988" cy="125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hthoek 10"/>
          <p:cNvSpPr/>
          <p:nvPr userDrawn="1"/>
        </p:nvSpPr>
        <p:spPr>
          <a:xfrm>
            <a:off x="1785938" y="0"/>
            <a:ext cx="4214812" cy="1255713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Cambria" pitchFamily="18" charset="0"/>
            </a:endParaRPr>
          </a:p>
        </p:txBody>
      </p:sp>
      <p:cxnSp>
        <p:nvCxnSpPr>
          <p:cNvPr id="8" name="Rechte verbindingslijn 13"/>
          <p:cNvCxnSpPr/>
          <p:nvPr userDrawn="1"/>
        </p:nvCxnSpPr>
        <p:spPr>
          <a:xfrm flipV="1">
            <a:off x="1797050" y="1246188"/>
            <a:ext cx="7343775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  <a:noFill/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nl-NL" dirty="0" smtClean="0"/>
              <a:t>Klik om de stijl te bewerken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50043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Klik om het opmaakprofiel van de modelondertitel te bewerken</a:t>
            </a:r>
            <a:endParaRPr lang="nl-BE" dirty="0"/>
          </a:p>
        </p:txBody>
      </p:sp>
      <p:sp>
        <p:nvSpPr>
          <p:cNvPr id="9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>
                <a:latin typeface="Cambria" pitchFamily="18" charset="0"/>
              </a:defRPr>
            </a:lvl1pPr>
          </a:lstStyle>
          <a:p>
            <a:pPr>
              <a:defRPr/>
            </a:pPr>
            <a:fld id="{EFC959F2-6DEA-43FC-824C-266111A1CB60}" type="datetime1">
              <a:rPr lang="nl-BE"/>
              <a:pPr>
                <a:defRPr/>
              </a:pPr>
              <a:t>11/10/2011</a:t>
            </a:fld>
            <a:endParaRPr lang="nl-BE" dirty="0"/>
          </a:p>
        </p:txBody>
      </p:sp>
      <p:sp>
        <p:nvSpPr>
          <p:cNvPr id="10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09913" y="6210300"/>
            <a:ext cx="2895600" cy="365125"/>
          </a:xfrm>
        </p:spPr>
        <p:txBody>
          <a:bodyPr/>
          <a:lstStyle>
            <a:lvl1pPr>
              <a:defRPr sz="1400" b="1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defRPr>
            </a:lvl1pPr>
          </a:lstStyle>
          <a:p>
            <a:pPr>
              <a:defRPr/>
            </a:pPr>
            <a:r>
              <a:rPr lang="nl-BE"/>
              <a:t>www.cvoleuven.be</a:t>
            </a:r>
            <a:endParaRPr lang="nl-BE" dirty="0"/>
          </a:p>
        </p:txBody>
      </p:sp>
      <p:sp>
        <p:nvSpPr>
          <p:cNvPr id="11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mbria" pitchFamily="18" charset="0"/>
              </a:defRPr>
            </a:lvl1pPr>
          </a:lstStyle>
          <a:p>
            <a:pPr>
              <a:defRPr/>
            </a:pPr>
            <a:fld id="{F8E70A78-822A-476D-BE6B-1E388C16BB98}" type="slidenum">
              <a:rPr lang="nl-BE"/>
              <a:pPr>
                <a:defRPr/>
              </a:pPr>
              <a:t>‹Nº›</a:t>
            </a:fld>
            <a:endParaRPr lang="nl-BE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5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pic>
        <p:nvPicPr>
          <p:cNvPr id="6" name="Afbeelding 8" descr="alle silhouett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Afbeelding 9" descr="logo grijs-zwart-rozekopi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85852" y="24039"/>
            <a:ext cx="7786742" cy="976069"/>
          </a:xfrm>
        </p:spPr>
        <p:txBody>
          <a:bodyPr/>
          <a:lstStyle/>
          <a:p>
            <a:r>
              <a:rPr lang="nl-NL" dirty="0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428728" y="1285860"/>
            <a:ext cx="7300906" cy="4857784"/>
          </a:xfrm>
        </p:spPr>
        <p:txBody>
          <a:bodyPr/>
          <a:lstStyle>
            <a:lvl1pPr>
              <a:lnSpc>
                <a:spcPct val="80000"/>
              </a:lnSpc>
              <a:defRPr>
                <a:latin typeface="+mn-lt"/>
              </a:defRPr>
            </a:lvl1pPr>
            <a:lvl2pPr>
              <a:lnSpc>
                <a:spcPct val="90000"/>
              </a:lnSpc>
              <a:spcAft>
                <a:spcPts val="200"/>
              </a:spcAft>
              <a:defRPr sz="24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10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1285875" y="6356350"/>
            <a:ext cx="1304925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2D3D47C2-76D2-47E1-BDFE-07EFB194FE2B}" type="datetime1">
              <a:rPr lang="nl-BE"/>
              <a:pPr>
                <a:defRPr/>
              </a:pPr>
              <a:t>11/10/2011</a:t>
            </a:fld>
            <a:endParaRPr lang="nl-BE" dirty="0"/>
          </a:p>
        </p:txBody>
      </p:sp>
      <p:sp>
        <p:nvSpPr>
          <p:cNvPr id="11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12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ADC62-78E0-4464-AE12-F6A3CD3AB23A}" type="slidenum">
              <a:rPr lang="nl-BE"/>
              <a:pPr>
                <a:defRPr/>
              </a:pPr>
              <a:t>‹Nº›</a:t>
            </a:fld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3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pic>
        <p:nvPicPr>
          <p:cNvPr id="4" name="Afbeelding 8" descr="alle silhouett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Afbeelding 9" descr="logo grijs-zwart-rozekopi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3E14936B-2540-45A0-9419-D50936D4A141}" type="datetime1">
              <a:rPr lang="nl-BE"/>
              <a:pPr>
                <a:defRPr/>
              </a:pPr>
              <a:t>11/10/2011</a:t>
            </a:fld>
            <a:endParaRPr lang="nl-BE"/>
          </a:p>
        </p:txBody>
      </p:sp>
      <p:sp>
        <p:nvSpPr>
          <p:cNvPr id="9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10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094F3-84F8-4657-81DF-EDEA4972BC4D}" type="slidenum">
              <a:rPr lang="nl-BE"/>
              <a:pPr>
                <a:defRPr/>
              </a:pPr>
              <a:t>‹Nº›</a:t>
            </a:fld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8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pic>
        <p:nvPicPr>
          <p:cNvPr id="9" name="Afbeelding 8" descr="alle silhouett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Afbeelding 9" descr="logo grijs-zwart-rozekopi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500166" y="1428736"/>
            <a:ext cx="3571900" cy="74613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1503340" y="2174875"/>
            <a:ext cx="356872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5143504" y="1428736"/>
            <a:ext cx="3543296" cy="74613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5116672" y="2174875"/>
            <a:ext cx="357012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13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B854D517-5C9D-4664-A063-CB36BDEBDD4E}" type="datetime1">
              <a:rPr lang="nl-BE"/>
              <a:pPr>
                <a:defRPr/>
              </a:pPr>
              <a:t>11/10/2011</a:t>
            </a:fld>
            <a:endParaRPr lang="nl-BE"/>
          </a:p>
        </p:txBody>
      </p:sp>
      <p:sp>
        <p:nvSpPr>
          <p:cNvPr id="14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15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B948F0-E867-4E96-8929-AC8CAFBB297D}" type="slidenum">
              <a:rPr lang="nl-BE"/>
              <a:pPr>
                <a:defRPr/>
              </a:pPr>
              <a:t>‹Nº›</a:t>
            </a:fld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6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pic>
        <p:nvPicPr>
          <p:cNvPr id="7" name="Afbeelding 8" descr="alle silhouett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Afbeelding 9" descr="logo grijs-zwart-rozekopi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28728" y="1214422"/>
            <a:ext cx="2571768" cy="107157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071934" y="1214422"/>
            <a:ext cx="4614866" cy="491174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428728" y="2285992"/>
            <a:ext cx="2571768" cy="384017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11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1428750" y="6357938"/>
            <a:ext cx="1376363" cy="3651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050F979D-A9DB-4334-B1FC-773DAA49EA54}" type="datetime1">
              <a:rPr lang="nl-BE"/>
              <a:pPr>
                <a:defRPr/>
              </a:pPr>
              <a:t>11/10/2011</a:t>
            </a:fld>
            <a:endParaRPr lang="nl-BE"/>
          </a:p>
        </p:txBody>
      </p:sp>
      <p:sp>
        <p:nvSpPr>
          <p:cNvPr id="12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13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F19A62-3C1B-4D5A-8031-2DD59216A27E}" type="slidenum">
              <a:rPr lang="nl-BE"/>
              <a:pPr>
                <a:defRPr/>
              </a:pPr>
              <a:t>‹Nº›</a:t>
            </a:fld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6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pic>
        <p:nvPicPr>
          <p:cNvPr id="7" name="Afbeelding 8" descr="alle silhouett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Afbeelding 9" descr="logo grijs-zwart-rozekopi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71604" y="4800600"/>
            <a:ext cx="5707084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571604" y="1428735"/>
            <a:ext cx="5707084" cy="3298839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nl-NL" noProof="0" smtClean="0"/>
              <a:t>Klik op het pictogram als u een afbeelding wilt toevoegen</a:t>
            </a:r>
            <a:endParaRPr lang="nl-BE" noProof="0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571604" y="5367338"/>
            <a:ext cx="5707084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11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1571625" y="6357938"/>
            <a:ext cx="1304925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A3145E93-1743-44CF-9E96-025EF6BEA3D8}" type="datetime1">
              <a:rPr lang="nl-BE"/>
              <a:pPr>
                <a:defRPr/>
              </a:pPr>
              <a:t>11/10/2011</a:t>
            </a:fld>
            <a:endParaRPr lang="nl-BE" dirty="0"/>
          </a:p>
        </p:txBody>
      </p:sp>
      <p:sp>
        <p:nvSpPr>
          <p:cNvPr id="12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13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533D4-BACB-40A2-8A6C-B08019B264C3}" type="slidenum">
              <a:rPr lang="nl-BE"/>
              <a:pPr>
                <a:defRPr/>
              </a:pPr>
              <a:t>‹Nº›</a:t>
            </a:fld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5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pic>
        <p:nvPicPr>
          <p:cNvPr id="6" name="Afbeelding 8" descr="alle silhouett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Afbeelding 9" descr="logo grijs-zwart-rozekopi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1500166" y="1285860"/>
            <a:ext cx="7186634" cy="4840303"/>
          </a:xfrm>
        </p:spPr>
        <p:txBody>
          <a:bodyPr vert="eaVert"/>
          <a:lstStyle/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10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04257EDC-3DE3-4E51-B3AD-4E019157DC97}" type="datetime1">
              <a:rPr lang="nl-BE"/>
              <a:pPr>
                <a:defRPr/>
              </a:pPr>
              <a:t>11/10/2011</a:t>
            </a:fld>
            <a:endParaRPr lang="nl-BE"/>
          </a:p>
        </p:txBody>
      </p:sp>
      <p:sp>
        <p:nvSpPr>
          <p:cNvPr id="11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12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A5017-6F41-47F3-BDBF-3B103B6EE124}" type="slidenum">
              <a:rPr lang="nl-BE"/>
              <a:pPr>
                <a:defRPr/>
              </a:pPr>
              <a:t>‹Nº›</a:t>
            </a:fld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5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pic>
        <p:nvPicPr>
          <p:cNvPr id="6" name="Afbeelding 8" descr="alle silhouett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Afbeelding 9" descr="logo grijs-zwart-rozekopi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858016" y="1214422"/>
            <a:ext cx="2057400" cy="4911741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1500166" y="1214422"/>
            <a:ext cx="5143536" cy="4911741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10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AC70299D-D29D-443E-87F4-62E8971037AA}" type="datetime1">
              <a:rPr lang="nl-BE"/>
              <a:pPr>
                <a:defRPr/>
              </a:pPr>
              <a:t>11/10/2011</a:t>
            </a:fld>
            <a:endParaRPr lang="nl-BE"/>
          </a:p>
        </p:txBody>
      </p:sp>
      <p:sp>
        <p:nvSpPr>
          <p:cNvPr id="11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12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218ED-879E-4A79-BC1C-AA7354BF2049}" type="slidenum">
              <a:rPr lang="nl-BE"/>
              <a:pPr>
                <a:defRPr/>
              </a:pPr>
              <a:t>‹Nº›</a:t>
            </a:fld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11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1285875" y="71438"/>
            <a:ext cx="7715250" cy="928687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 bwMode="auto">
          <a:xfrm>
            <a:off x="1500188" y="1600200"/>
            <a:ext cx="718661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smtClean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1500188" y="6357938"/>
            <a:ext cx="1143000" cy="365125"/>
          </a:xfrm>
          <a:prstGeom prst="rect">
            <a:avLst/>
          </a:prstGeom>
        </p:spPr>
        <p:txBody>
          <a:bodyPr vert="horz" lIns="72000" tIns="72000" rIns="72000" bIns="7200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fld id="{05E537E0-415D-44FB-8FC1-ECA0EDAB43D9}" type="datetime1">
              <a:rPr lang="nl-BE"/>
              <a:pPr>
                <a:defRPr/>
              </a:pPr>
              <a:t>11/10/2011</a:t>
            </a:fld>
            <a:endParaRPr lang="nl-BE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2786063" y="6356350"/>
            <a:ext cx="36433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accent1">
                    <a:lumMod val="75000"/>
                  </a:schemeClr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fld id="{4FBE67AD-8EE3-47B1-8905-323FF776C328}" type="slidenum">
              <a:rPr lang="nl-BE"/>
              <a:pPr>
                <a:defRPr/>
              </a:pPr>
              <a:t>‹Nº›</a:t>
            </a:fld>
            <a:endParaRPr lang="nl-BE" dirty="0"/>
          </a:p>
        </p:txBody>
      </p:sp>
      <p:pic>
        <p:nvPicPr>
          <p:cNvPr id="9" name="Afbeelding 8" descr="alle silhouetten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Afbeelding 9" descr="logo grijs-zwart-rozekopie.jpg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ctr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 kern="1200" spc="-15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Verdana" pitchFamily="34" charset="0"/>
          <a:cs typeface="Verdana" pitchFamily="34" charset="0"/>
        </a:defRPr>
      </a:lvl1pPr>
      <a:lvl2pPr algn="ctr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Verdana" pitchFamily="34" charset="0"/>
          <a:cs typeface="Verdana" pitchFamily="34" charset="0"/>
        </a:defRPr>
      </a:lvl2pPr>
      <a:lvl3pPr algn="ctr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Verdana" pitchFamily="34" charset="0"/>
          <a:cs typeface="Verdana" pitchFamily="34" charset="0"/>
        </a:defRPr>
      </a:lvl3pPr>
      <a:lvl4pPr algn="ctr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Verdana" pitchFamily="34" charset="0"/>
          <a:cs typeface="Verdana" pitchFamily="34" charset="0"/>
        </a:defRPr>
      </a:lvl4pPr>
      <a:lvl5pPr algn="ctr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Verdana" pitchFamily="34" charset="0"/>
          <a:cs typeface="Verdana" pitchFamily="34" charset="0"/>
        </a:defRPr>
      </a:lvl5pPr>
      <a:lvl6pPr marL="457200"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3200" kern="1200">
          <a:solidFill>
            <a:schemeClr val="tx1"/>
          </a:solidFill>
          <a:latin typeface="+mj-lt"/>
          <a:ea typeface="Verdana" pitchFamily="34" charset="0"/>
          <a:cs typeface="Verdana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−"/>
        <a:defRPr sz="2800" kern="1200">
          <a:solidFill>
            <a:schemeClr val="tx1"/>
          </a:solidFill>
          <a:latin typeface="+mj-lt"/>
          <a:ea typeface="Verdana" pitchFamily="34" charset="0"/>
          <a:cs typeface="Verdana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 kern="1200">
          <a:solidFill>
            <a:schemeClr val="tx1"/>
          </a:solidFill>
          <a:latin typeface="+mj-lt"/>
          <a:ea typeface="Verdana" pitchFamily="34" charset="0"/>
          <a:cs typeface="Verdana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j-lt"/>
          <a:ea typeface="Verdana" pitchFamily="34" charset="0"/>
          <a:cs typeface="Verdana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j-lt"/>
          <a:ea typeface="Verdana" pitchFamily="34" charset="0"/>
          <a:cs typeface="Verdana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85938" y="0"/>
            <a:ext cx="7358062" cy="12525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nl-BE" cap="none" dirty="0" smtClean="0">
                <a:latin typeface="+mn-lt"/>
              </a:rPr>
              <a:t>GRUNDTVIG: ‘</a:t>
            </a:r>
            <a:r>
              <a:rPr lang="nl-BE" cap="none" dirty="0" err="1" smtClean="0">
                <a:latin typeface="+mn-lt"/>
              </a:rPr>
              <a:t>On</a:t>
            </a:r>
            <a:r>
              <a:rPr lang="nl-BE" cap="none" dirty="0" smtClean="0">
                <a:latin typeface="+mn-lt"/>
              </a:rPr>
              <a:t> the right track’</a:t>
            </a:r>
            <a:endParaRPr lang="nl-BE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/>
              <a:t>www.cvoleuven.be</a:t>
            </a:r>
            <a:endParaRPr lang="nl-BE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85938" y="0"/>
            <a:ext cx="7358062" cy="12525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nl-BE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/>
              <a:t>www.cvoleuven.be</a:t>
            </a:r>
            <a:endParaRPr lang="nl-BE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85875" y="23813"/>
            <a:ext cx="7786688" cy="9763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nl-BE" dirty="0" err="1" smtClean="0"/>
              <a:t>Roadmap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619250" y="1772817"/>
            <a:ext cx="7300913" cy="4569246"/>
          </a:xfrm>
        </p:spPr>
        <p:txBody>
          <a:bodyPr rtlCol="0">
            <a:normAutofit lnSpcReduction="10000"/>
          </a:bodyPr>
          <a:lstStyle/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nl-BE" dirty="0" smtClean="0"/>
              <a:t>Intake / </a:t>
            </a:r>
            <a:r>
              <a:rPr lang="nl-BE" dirty="0" err="1" smtClean="0"/>
              <a:t>registration</a:t>
            </a:r>
            <a:endParaRPr lang="nl-BE" dirty="0" smtClean="0"/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endParaRPr lang="nl-BE" sz="1600" dirty="0" smtClean="0"/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nl-BE" dirty="0" err="1" smtClean="0"/>
              <a:t>Observation</a:t>
            </a:r>
            <a:endParaRPr lang="nl-BE" dirty="0" smtClean="0"/>
          </a:p>
          <a:p>
            <a:pPr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endParaRPr lang="nl-BE" sz="1600" dirty="0" smtClean="0"/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nl-BE" dirty="0" smtClean="0"/>
              <a:t>Questionnaire</a:t>
            </a:r>
          </a:p>
          <a:p>
            <a:pPr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endParaRPr lang="nl-BE" sz="1600" dirty="0" smtClean="0"/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nl-BE" dirty="0" err="1" smtClean="0"/>
              <a:t>Motivation</a:t>
            </a:r>
            <a:r>
              <a:rPr lang="nl-BE" dirty="0" smtClean="0"/>
              <a:t> interview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endParaRPr lang="nl-BE" sz="1600" dirty="0" smtClean="0"/>
          </a:p>
          <a:p>
            <a:pPr marL="0" indent="-51435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nl-BE" dirty="0" err="1" smtClean="0"/>
              <a:t>Remediation</a:t>
            </a:r>
            <a:r>
              <a:rPr lang="nl-BE" dirty="0" smtClean="0"/>
              <a:t> : </a:t>
            </a:r>
            <a:r>
              <a:rPr lang="nl-BE" dirty="0" err="1" smtClean="0"/>
              <a:t>study</a:t>
            </a:r>
            <a:r>
              <a:rPr lang="nl-BE" dirty="0" smtClean="0"/>
              <a:t> </a:t>
            </a:r>
            <a:r>
              <a:rPr lang="nl-BE" dirty="0" err="1" smtClean="0"/>
              <a:t>groups</a:t>
            </a:r>
            <a:endParaRPr lang="nl-BE" dirty="0" smtClean="0"/>
          </a:p>
          <a:p>
            <a:pPr marL="0" indent="-51435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nl-BE" dirty="0" smtClean="0"/>
          </a:p>
          <a:p>
            <a:pPr marL="0" indent="-51435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nl-BE" dirty="0" err="1" smtClean="0"/>
              <a:t>Study</a:t>
            </a:r>
            <a:r>
              <a:rPr lang="nl-BE" dirty="0" smtClean="0"/>
              <a:t> plan </a:t>
            </a:r>
            <a:r>
              <a:rPr lang="nl-BE" dirty="0" err="1" smtClean="0"/>
              <a:t>with</a:t>
            </a:r>
            <a:r>
              <a:rPr lang="nl-BE" dirty="0" smtClean="0"/>
              <a:t> goals</a:t>
            </a:r>
          </a:p>
          <a:p>
            <a:pPr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endParaRPr lang="nl-BE" sz="1600" dirty="0" smtClean="0"/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nl-BE" dirty="0" smtClean="0"/>
              <a:t>Workshops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nl-BE" dirty="0" smtClean="0"/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nl-BE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nl-BE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nl-BE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nl-BE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nl-BE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 dirty="0" err="1"/>
              <a:t>www.cvoleuven.be</a:t>
            </a:r>
            <a:endParaRPr lang="nl-BE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85875" y="23813"/>
            <a:ext cx="7786688" cy="976312"/>
          </a:xfrm>
        </p:spPr>
        <p:txBody>
          <a:bodyPr/>
          <a:lstStyle/>
          <a:p>
            <a:pPr eaLnBrk="1" hangingPunct="1">
              <a:defRPr/>
            </a:pPr>
            <a:r>
              <a:rPr lang="nl-BE" dirty="0" smtClean="0"/>
              <a:t>Counseling 2011-2012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428750" y="1628800"/>
            <a:ext cx="7300913" cy="4514824"/>
          </a:xfrm>
        </p:spPr>
        <p:txBody>
          <a:bodyPr/>
          <a:lstStyle/>
          <a:p>
            <a:pPr marL="514350" indent="-514350" eaLnBrk="1" hangingPunct="1">
              <a:buFont typeface="Wingdings" pitchFamily="2" charset="2"/>
              <a:buAutoNum type="arabicPeriod"/>
              <a:defRPr/>
            </a:pPr>
            <a:r>
              <a:rPr lang="nl-BE" b="1" dirty="0" smtClean="0">
                <a:solidFill>
                  <a:schemeClr val="accent1"/>
                </a:solidFill>
              </a:rPr>
              <a:t>Intake / </a:t>
            </a:r>
            <a:r>
              <a:rPr lang="nl-BE" b="1" dirty="0" err="1" smtClean="0">
                <a:solidFill>
                  <a:schemeClr val="accent1"/>
                </a:solidFill>
              </a:rPr>
              <a:t>registration</a:t>
            </a:r>
            <a:endParaRPr lang="nl-BE" b="1" dirty="0" smtClean="0">
              <a:solidFill>
                <a:schemeClr val="accent1"/>
              </a:solidFill>
            </a:endParaRPr>
          </a:p>
          <a:p>
            <a:pPr marL="514350" indent="-514350" eaLnBrk="1" hangingPunct="1">
              <a:buFont typeface="Wingdings" pitchFamily="2" charset="2"/>
              <a:buNone/>
              <a:defRPr/>
            </a:pPr>
            <a:endParaRPr lang="nl-BE" dirty="0" smtClean="0"/>
          </a:p>
          <a:p>
            <a:pPr marL="514350" indent="-514350" eaLnBrk="1" hangingPunct="1">
              <a:defRPr/>
            </a:pPr>
            <a:r>
              <a:rPr lang="nl-BE" dirty="0" smtClean="0"/>
              <a:t>intake + leveltest </a:t>
            </a:r>
            <a:r>
              <a:rPr lang="nl-BE" dirty="0" err="1" smtClean="0"/>
              <a:t>by</a:t>
            </a:r>
            <a:r>
              <a:rPr lang="nl-BE" dirty="0" smtClean="0"/>
              <a:t> the House of Dutch or in the school</a:t>
            </a:r>
          </a:p>
          <a:p>
            <a:pPr marL="514350" indent="-514350" eaLnBrk="1" hangingPunct="1">
              <a:defRPr/>
            </a:pPr>
            <a:endParaRPr lang="nl-BE" dirty="0" smtClean="0"/>
          </a:p>
          <a:p>
            <a:pPr marL="514350" indent="-514350" eaLnBrk="1" hangingPunct="1">
              <a:defRPr/>
            </a:pPr>
            <a:r>
              <a:rPr lang="nl-BE" dirty="0" err="1" smtClean="0"/>
              <a:t>Registration</a:t>
            </a:r>
            <a:r>
              <a:rPr lang="nl-BE" dirty="0" smtClean="0"/>
              <a:t> in a course</a:t>
            </a:r>
          </a:p>
          <a:p>
            <a:pPr marL="514350" indent="-514350" eaLnBrk="1" hangingPunct="1">
              <a:defRPr/>
            </a:pPr>
            <a:endParaRPr lang="nl-BE" sz="2400" dirty="0" smtClean="0"/>
          </a:p>
          <a:p>
            <a:pPr marL="514350" indent="-514350" eaLnBrk="1" hangingPunct="1">
              <a:buFont typeface="Wingdings" pitchFamily="2" charset="2"/>
              <a:buNone/>
              <a:defRPr/>
            </a:pPr>
            <a:endParaRPr lang="nl-BE" sz="2400" dirty="0" smtClean="0"/>
          </a:p>
          <a:p>
            <a:pPr marL="514350" indent="-514350" algn="r" eaLnBrk="1" hangingPunct="1">
              <a:buFont typeface="Wingdings" pitchFamily="2" charset="2"/>
              <a:buNone/>
              <a:defRPr/>
            </a:pPr>
            <a:r>
              <a:rPr lang="nl-BE" sz="2400" dirty="0" smtClean="0">
                <a:sym typeface="Wingdings" pitchFamily="2" charset="2"/>
              </a:rPr>
              <a:t>			</a:t>
            </a:r>
            <a:endParaRPr lang="nl-BE" sz="2400" dirty="0">
              <a:solidFill>
                <a:schemeClr val="accent1"/>
              </a:solidFill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 smtClean="0"/>
              <a:t>www.cvoleuven.be</a:t>
            </a:r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85875" y="23813"/>
            <a:ext cx="7786688" cy="976312"/>
          </a:xfrm>
        </p:spPr>
        <p:txBody>
          <a:bodyPr/>
          <a:lstStyle/>
          <a:p>
            <a:pPr eaLnBrk="1" hangingPunct="1">
              <a:defRPr/>
            </a:pPr>
            <a:r>
              <a:rPr lang="nl-BE" dirty="0" smtClean="0"/>
              <a:t>TRAJECTBEGELEIDING: draaiboek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428750" y="1285875"/>
            <a:ext cx="7300913" cy="4857750"/>
          </a:xfrm>
        </p:spPr>
        <p:txBody>
          <a:bodyPr/>
          <a:lstStyle/>
          <a:p>
            <a:pPr marL="514350" indent="-514350" eaLnBrk="1" hangingPunct="1">
              <a:buFont typeface="+mj-lt"/>
              <a:buAutoNum type="arabicPeriod" startAt="2"/>
              <a:defRPr/>
            </a:pPr>
            <a:r>
              <a:rPr lang="nl-BE" b="1" dirty="0" smtClean="0">
                <a:solidFill>
                  <a:schemeClr val="accent1"/>
                </a:solidFill>
              </a:rPr>
              <a:t/>
            </a:r>
            <a:br>
              <a:rPr lang="nl-BE" b="1" dirty="0" smtClean="0">
                <a:solidFill>
                  <a:schemeClr val="accent1"/>
                </a:solidFill>
              </a:rPr>
            </a:br>
            <a:r>
              <a:rPr lang="nl-BE" b="1" dirty="0" smtClean="0">
                <a:solidFill>
                  <a:schemeClr val="accent1"/>
                </a:solidFill>
              </a:rPr>
              <a:t>a. </a:t>
            </a:r>
            <a:r>
              <a:rPr lang="nl-BE" b="1" dirty="0" err="1" smtClean="0">
                <a:solidFill>
                  <a:schemeClr val="accent1"/>
                </a:solidFill>
              </a:rPr>
              <a:t>Observation</a:t>
            </a:r>
            <a:r>
              <a:rPr lang="nl-BE" b="1" dirty="0" smtClean="0">
                <a:solidFill>
                  <a:schemeClr val="accent1"/>
                </a:solidFill>
              </a:rPr>
              <a:t> </a:t>
            </a:r>
            <a:r>
              <a:rPr lang="nl-BE" b="1" dirty="0" err="1" smtClean="0">
                <a:solidFill>
                  <a:schemeClr val="accent1"/>
                </a:solidFill>
              </a:rPr>
              <a:t>period</a:t>
            </a:r>
            <a:r>
              <a:rPr lang="nl-BE" b="1" dirty="0" smtClean="0">
                <a:solidFill>
                  <a:schemeClr val="accent1"/>
                </a:solidFill>
              </a:rPr>
              <a:t> (2-3 </a:t>
            </a:r>
            <a:r>
              <a:rPr lang="nl-BE" b="1" dirty="0" err="1" smtClean="0">
                <a:solidFill>
                  <a:schemeClr val="accent1"/>
                </a:solidFill>
              </a:rPr>
              <a:t>lessons</a:t>
            </a:r>
            <a:r>
              <a:rPr lang="nl-BE" b="1" dirty="0" smtClean="0">
                <a:solidFill>
                  <a:schemeClr val="accent1"/>
                </a:solidFill>
              </a:rPr>
              <a:t>)</a:t>
            </a:r>
          </a:p>
          <a:p>
            <a:pPr marL="514350" indent="-514350" eaLnBrk="1" hangingPunct="1">
              <a:buFont typeface="Wingdings" pitchFamily="2" charset="2"/>
              <a:buNone/>
              <a:defRPr/>
            </a:pPr>
            <a:endParaRPr lang="nl-BE" dirty="0" smtClean="0"/>
          </a:p>
          <a:p>
            <a:pPr marL="514350" indent="-514350" eaLnBrk="1" hangingPunct="1">
              <a:defRPr/>
            </a:pPr>
            <a:r>
              <a:rPr lang="nl-BE" sz="2400" dirty="0" smtClean="0"/>
              <a:t>Is </a:t>
            </a:r>
            <a:r>
              <a:rPr lang="nl-BE" sz="2400" dirty="0" err="1" smtClean="0"/>
              <a:t>every</a:t>
            </a:r>
            <a:r>
              <a:rPr lang="nl-BE" sz="2400" dirty="0" smtClean="0"/>
              <a:t> student in the right level?</a:t>
            </a:r>
          </a:p>
          <a:p>
            <a:pPr marL="514350" indent="-514350" eaLnBrk="1" hangingPunct="1">
              <a:defRPr/>
            </a:pPr>
            <a:endParaRPr lang="nl-BE" sz="2400" dirty="0" smtClean="0"/>
          </a:p>
          <a:p>
            <a:pPr marL="514350" indent="-514350" eaLnBrk="1" hangingPunct="1">
              <a:defRPr/>
            </a:pPr>
            <a:r>
              <a:rPr lang="nl-BE" sz="2400" dirty="0" err="1" smtClean="0"/>
              <a:t>Reorientation</a:t>
            </a:r>
            <a:r>
              <a:rPr lang="nl-BE" sz="2400" dirty="0" smtClean="0"/>
              <a:t> </a:t>
            </a:r>
            <a:r>
              <a:rPr lang="nl-BE" sz="2400" dirty="0" err="1" smtClean="0"/>
              <a:t>if</a:t>
            </a:r>
            <a:r>
              <a:rPr lang="nl-BE" sz="2400" dirty="0" smtClean="0"/>
              <a:t> </a:t>
            </a:r>
            <a:r>
              <a:rPr lang="nl-BE" sz="2400" dirty="0" err="1" smtClean="0"/>
              <a:t>necessary</a:t>
            </a:r>
            <a:r>
              <a:rPr lang="nl-BE" sz="2400" dirty="0" smtClean="0"/>
              <a:t> (</a:t>
            </a:r>
            <a:r>
              <a:rPr lang="nl-BE" sz="2400" dirty="0" err="1" smtClean="0"/>
              <a:t>other</a:t>
            </a:r>
            <a:r>
              <a:rPr lang="nl-BE" sz="2400" dirty="0" smtClean="0"/>
              <a:t> level/</a:t>
            </a:r>
            <a:r>
              <a:rPr lang="nl-BE" sz="2400" dirty="0" err="1" smtClean="0"/>
              <a:t>other</a:t>
            </a:r>
            <a:r>
              <a:rPr lang="nl-BE" sz="2400" dirty="0" smtClean="0"/>
              <a:t> school)</a:t>
            </a:r>
          </a:p>
          <a:p>
            <a:pPr marL="514350" indent="-514350" eaLnBrk="1" hangingPunct="1">
              <a:defRPr/>
            </a:pPr>
            <a:endParaRPr lang="nl-BE" sz="2400" dirty="0"/>
          </a:p>
          <a:p>
            <a:pPr marL="0" indent="0" eaLnBrk="1" hangingPunct="1">
              <a:buNone/>
              <a:defRPr/>
            </a:pPr>
            <a:r>
              <a:rPr lang="nl-BE" b="1" dirty="0">
                <a:solidFill>
                  <a:schemeClr val="accent1"/>
                </a:solidFill>
              </a:rPr>
              <a:t>	</a:t>
            </a:r>
            <a:r>
              <a:rPr lang="nl-BE" b="1" dirty="0" smtClean="0">
                <a:solidFill>
                  <a:schemeClr val="accent1"/>
                </a:solidFill>
              </a:rPr>
              <a:t>b</a:t>
            </a:r>
            <a:r>
              <a:rPr lang="nl-BE" b="1" dirty="0">
                <a:solidFill>
                  <a:schemeClr val="accent1"/>
                </a:solidFill>
              </a:rPr>
              <a:t>. </a:t>
            </a:r>
            <a:r>
              <a:rPr lang="nl-BE" b="1" dirty="0" err="1">
                <a:solidFill>
                  <a:schemeClr val="accent1"/>
                </a:solidFill>
              </a:rPr>
              <a:t>observation</a:t>
            </a:r>
            <a:r>
              <a:rPr lang="nl-BE" b="1" dirty="0">
                <a:solidFill>
                  <a:schemeClr val="accent1"/>
                </a:solidFill>
              </a:rPr>
              <a:t> </a:t>
            </a:r>
            <a:r>
              <a:rPr lang="nl-BE" b="1" dirty="0" err="1" smtClean="0">
                <a:solidFill>
                  <a:schemeClr val="accent1"/>
                </a:solidFill>
              </a:rPr>
              <a:t>period</a:t>
            </a:r>
            <a:r>
              <a:rPr lang="nl-BE" b="1" dirty="0" smtClean="0">
                <a:solidFill>
                  <a:schemeClr val="accent1"/>
                </a:solidFill>
              </a:rPr>
              <a:t> </a:t>
            </a:r>
            <a:r>
              <a:rPr lang="nl-BE" b="1" dirty="0">
                <a:solidFill>
                  <a:schemeClr val="accent1"/>
                </a:solidFill>
              </a:rPr>
              <a:t>(16 </a:t>
            </a:r>
            <a:r>
              <a:rPr lang="nl-BE" b="1" dirty="0" err="1">
                <a:solidFill>
                  <a:schemeClr val="accent1"/>
                </a:solidFill>
              </a:rPr>
              <a:t>lessons</a:t>
            </a:r>
            <a:r>
              <a:rPr lang="nl-BE" b="1" dirty="0" smtClean="0">
                <a:solidFill>
                  <a:schemeClr val="accent1"/>
                </a:solidFill>
              </a:rPr>
              <a:t>)</a:t>
            </a:r>
            <a:br>
              <a:rPr lang="nl-BE" b="1" dirty="0" smtClean="0">
                <a:solidFill>
                  <a:schemeClr val="accent1"/>
                </a:solidFill>
              </a:rPr>
            </a:br>
            <a:endParaRPr lang="nl-BE" b="1" dirty="0">
              <a:solidFill>
                <a:schemeClr val="accent1"/>
              </a:solidFill>
            </a:endParaRPr>
          </a:p>
          <a:p>
            <a:pPr marL="514350" indent="-514350" eaLnBrk="1" hangingPunct="1">
              <a:defRPr/>
            </a:pPr>
            <a:r>
              <a:rPr lang="nl-BE" sz="2400" dirty="0" smtClean="0"/>
              <a:t>attitude </a:t>
            </a:r>
            <a:r>
              <a:rPr lang="nl-BE" sz="2400" dirty="0" err="1" smtClean="0"/>
              <a:t>and</a:t>
            </a:r>
            <a:r>
              <a:rPr lang="nl-BE" sz="2400" dirty="0" smtClean="0"/>
              <a:t> test </a:t>
            </a:r>
            <a:r>
              <a:rPr lang="nl-BE" sz="2400" dirty="0" err="1" smtClean="0"/>
              <a:t>results</a:t>
            </a:r>
            <a:endParaRPr lang="nl-BE" sz="2400" dirty="0" smtClean="0"/>
          </a:p>
          <a:p>
            <a:pPr marL="514350" indent="-514350" eaLnBrk="1" hangingPunct="1">
              <a:defRPr/>
            </a:pPr>
            <a:endParaRPr lang="nl-BE" sz="2400" dirty="0" smtClean="0"/>
          </a:p>
          <a:p>
            <a:pPr marL="514350" indent="-514350" eaLnBrk="1" hangingPunct="1">
              <a:defRPr/>
            </a:pPr>
            <a:endParaRPr lang="nl-BE" sz="2400" dirty="0" smtClean="0"/>
          </a:p>
          <a:p>
            <a:pPr marL="514350" indent="-514350" eaLnBrk="1" hangingPunct="1">
              <a:defRPr/>
            </a:pPr>
            <a:endParaRPr lang="nl-BE" sz="2400" dirty="0" smtClean="0"/>
          </a:p>
          <a:p>
            <a:pPr marL="514350" indent="-514350" eaLnBrk="1" hangingPunct="1">
              <a:buFont typeface="Wingdings" pitchFamily="2" charset="2"/>
              <a:buNone/>
              <a:defRPr/>
            </a:pPr>
            <a:endParaRPr lang="nl-BE" sz="2400" dirty="0" smtClean="0"/>
          </a:p>
          <a:p>
            <a:pPr marL="514350" indent="-514350" algn="r" eaLnBrk="1" hangingPunct="1">
              <a:buFont typeface="Wingdings" pitchFamily="2" charset="2"/>
              <a:buNone/>
              <a:defRPr/>
            </a:pPr>
            <a:r>
              <a:rPr lang="nl-BE" sz="2400" dirty="0" smtClean="0">
                <a:sym typeface="Wingdings" pitchFamily="2" charset="2"/>
              </a:rPr>
              <a:t>			</a:t>
            </a:r>
            <a:endParaRPr lang="nl-BE" sz="2400" dirty="0">
              <a:solidFill>
                <a:schemeClr val="accent1"/>
              </a:solidFill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 smtClean="0"/>
              <a:t>www.cvoleuven.be</a:t>
            </a:r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85875" y="23813"/>
            <a:ext cx="7786688" cy="976312"/>
          </a:xfrm>
        </p:spPr>
        <p:txBody>
          <a:bodyPr/>
          <a:lstStyle/>
          <a:p>
            <a:pPr eaLnBrk="1" hangingPunct="1">
              <a:defRPr/>
            </a:pPr>
            <a:r>
              <a:rPr lang="nl-BE" dirty="0"/>
              <a:t>Counseling 2011-2012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691680" y="1268760"/>
            <a:ext cx="7300913" cy="4857750"/>
          </a:xfrm>
        </p:spPr>
        <p:txBody>
          <a:bodyPr/>
          <a:lstStyle/>
          <a:p>
            <a:pPr marL="514350" indent="-514350" eaLnBrk="1" hangingPunct="1">
              <a:buFont typeface="+mj-lt"/>
              <a:buAutoNum type="arabicPeriod" startAt="3"/>
              <a:defRPr/>
            </a:pPr>
            <a:endParaRPr lang="nl-BE" b="1" dirty="0" smtClean="0">
              <a:solidFill>
                <a:schemeClr val="accent1"/>
              </a:solidFill>
            </a:endParaRPr>
          </a:p>
          <a:p>
            <a:pPr marL="0" indent="0" eaLnBrk="1" hangingPunct="1">
              <a:buNone/>
              <a:defRPr/>
            </a:pPr>
            <a:r>
              <a:rPr lang="nl-BE" b="1" dirty="0" smtClean="0">
                <a:solidFill>
                  <a:schemeClr val="accent1"/>
                </a:solidFill>
              </a:rPr>
              <a:t>Questionnaire :</a:t>
            </a:r>
          </a:p>
          <a:p>
            <a:pPr marL="514350" indent="-514350" eaLnBrk="1" hangingPunct="1">
              <a:buFont typeface="Wingdings" pitchFamily="2" charset="2"/>
              <a:buNone/>
              <a:defRPr/>
            </a:pPr>
            <a:r>
              <a:rPr lang="nl-BE" sz="2800" dirty="0" smtClean="0"/>
              <a:t>	</a:t>
            </a:r>
          </a:p>
          <a:p>
            <a:pPr marL="514350" indent="-514350" eaLnBrk="1" hangingPunct="1">
              <a:defRPr/>
            </a:pPr>
            <a:r>
              <a:rPr lang="nl-BE" sz="2800" dirty="0" err="1"/>
              <a:t>language</a:t>
            </a:r>
            <a:r>
              <a:rPr lang="nl-BE" sz="2800" dirty="0"/>
              <a:t> </a:t>
            </a:r>
            <a:r>
              <a:rPr lang="nl-BE" sz="2800" dirty="0" err="1" smtClean="0"/>
              <a:t>biography</a:t>
            </a:r>
            <a:r>
              <a:rPr lang="nl-BE" sz="2800" dirty="0" smtClean="0"/>
              <a:t>: </a:t>
            </a:r>
            <a:r>
              <a:rPr lang="nl-BE" sz="2800" dirty="0" err="1"/>
              <a:t>qualifications</a:t>
            </a:r>
            <a:r>
              <a:rPr lang="nl-BE" sz="2800" dirty="0"/>
              <a:t> </a:t>
            </a:r>
            <a:r>
              <a:rPr lang="nl-BE" sz="2800" dirty="0" err="1"/>
              <a:t>and</a:t>
            </a:r>
            <a:r>
              <a:rPr lang="nl-BE" sz="2800" dirty="0"/>
              <a:t> </a:t>
            </a:r>
            <a:r>
              <a:rPr lang="nl-BE" sz="2800" dirty="0" err="1"/>
              <a:t>abilities</a:t>
            </a:r>
            <a:endParaRPr lang="nl-BE" sz="2800" dirty="0"/>
          </a:p>
          <a:p>
            <a:pPr marL="514350" indent="-514350" eaLnBrk="1" hangingPunct="1">
              <a:defRPr/>
            </a:pPr>
            <a:r>
              <a:rPr lang="nl-BE" sz="2800" dirty="0" err="1" smtClean="0"/>
              <a:t>motivation</a:t>
            </a:r>
            <a:endParaRPr lang="nl-BE" sz="2800" dirty="0" smtClean="0"/>
          </a:p>
          <a:p>
            <a:pPr marL="514350" indent="-514350" eaLnBrk="1" hangingPunct="1">
              <a:defRPr/>
            </a:pPr>
            <a:r>
              <a:rPr lang="nl-BE" sz="2800" dirty="0" err="1"/>
              <a:t>r</a:t>
            </a:r>
            <a:r>
              <a:rPr lang="nl-BE" sz="2800" dirty="0" err="1" smtClean="0"/>
              <a:t>eflexion</a:t>
            </a:r>
            <a:r>
              <a:rPr lang="nl-BE" sz="2800" dirty="0" smtClean="0"/>
              <a:t> of </a:t>
            </a:r>
            <a:r>
              <a:rPr lang="nl-BE" sz="2800" dirty="0" err="1" smtClean="0"/>
              <a:t>own</a:t>
            </a:r>
            <a:r>
              <a:rPr lang="nl-BE" sz="2800" dirty="0" smtClean="0"/>
              <a:t> </a:t>
            </a:r>
            <a:r>
              <a:rPr lang="nl-BE" sz="2800" dirty="0" err="1" smtClean="0"/>
              <a:t>learning</a:t>
            </a:r>
            <a:r>
              <a:rPr lang="nl-BE" sz="2800" dirty="0" smtClean="0"/>
              <a:t> proces</a:t>
            </a:r>
          </a:p>
          <a:p>
            <a:pPr marL="514350" indent="-514350" eaLnBrk="1" hangingPunct="1">
              <a:defRPr/>
            </a:pPr>
            <a:endParaRPr lang="nl-BE" sz="2400" dirty="0"/>
          </a:p>
          <a:p>
            <a:pPr marL="0" indent="0" eaLnBrk="1" hangingPunct="1">
              <a:buNone/>
              <a:defRPr/>
            </a:pPr>
            <a:r>
              <a:rPr lang="nl-BE" sz="2400" b="1" dirty="0" err="1" smtClean="0">
                <a:solidFill>
                  <a:schemeClr val="accent1"/>
                </a:solidFill>
              </a:rPr>
              <a:t>When</a:t>
            </a:r>
            <a:r>
              <a:rPr lang="nl-BE" sz="2400" b="1" dirty="0" smtClean="0">
                <a:solidFill>
                  <a:schemeClr val="accent1"/>
                </a:solidFill>
              </a:rPr>
              <a:t>? : half way the course</a:t>
            </a:r>
          </a:p>
          <a:p>
            <a:pPr marL="0" indent="0" eaLnBrk="1" hangingPunct="1">
              <a:buNone/>
              <a:defRPr/>
            </a:pPr>
            <a:r>
              <a:rPr lang="nl-BE" sz="2400" b="1" dirty="0" err="1" smtClean="0">
                <a:solidFill>
                  <a:schemeClr val="accent1"/>
                </a:solidFill>
              </a:rPr>
              <a:t>Where</a:t>
            </a:r>
            <a:r>
              <a:rPr lang="nl-BE" sz="2400" b="1" dirty="0" smtClean="0">
                <a:solidFill>
                  <a:schemeClr val="accent1"/>
                </a:solidFill>
              </a:rPr>
              <a:t>? : in the classroom / in Dutch / </a:t>
            </a:r>
            <a:r>
              <a:rPr lang="nl-BE" sz="2400" b="1" dirty="0" err="1" smtClean="0">
                <a:solidFill>
                  <a:schemeClr val="accent1"/>
                </a:solidFill>
              </a:rPr>
              <a:t>from</a:t>
            </a:r>
            <a:r>
              <a:rPr lang="nl-BE" sz="2400" b="1" dirty="0" smtClean="0">
                <a:solidFill>
                  <a:schemeClr val="accent1"/>
                </a:solidFill>
              </a:rPr>
              <a:t> 1.2</a:t>
            </a:r>
          </a:p>
          <a:p>
            <a:pPr marL="0" indent="0" eaLnBrk="1" hangingPunct="1">
              <a:buNone/>
              <a:defRPr/>
            </a:pPr>
            <a:endParaRPr lang="nl-BE" sz="2400" b="1" dirty="0" smtClean="0">
              <a:solidFill>
                <a:schemeClr val="accent1"/>
              </a:solidFill>
            </a:endParaRPr>
          </a:p>
          <a:p>
            <a:pPr marL="0" indent="0" eaLnBrk="1" hangingPunct="1">
              <a:buNone/>
              <a:defRPr/>
            </a:pPr>
            <a:endParaRPr lang="nl-BE" sz="2400" b="1" dirty="0" smtClean="0">
              <a:solidFill>
                <a:schemeClr val="accent1"/>
              </a:solidFill>
            </a:endParaRPr>
          </a:p>
          <a:p>
            <a:pPr marL="0" indent="0" eaLnBrk="1" hangingPunct="1">
              <a:buNone/>
              <a:defRPr/>
            </a:pPr>
            <a:r>
              <a:rPr lang="nl-BE" sz="2400" dirty="0" smtClean="0">
                <a:sym typeface="Wingdings" pitchFamily="2" charset="2"/>
              </a:rPr>
              <a:t>		</a:t>
            </a:r>
            <a:endParaRPr lang="nl-BE" sz="2400" dirty="0">
              <a:solidFill>
                <a:schemeClr val="accent1"/>
              </a:solidFill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 smtClean="0"/>
              <a:t>www.cvoleuven.be</a:t>
            </a:r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85875" y="23813"/>
            <a:ext cx="7786688" cy="976312"/>
          </a:xfrm>
        </p:spPr>
        <p:txBody>
          <a:bodyPr/>
          <a:lstStyle/>
          <a:p>
            <a:pPr eaLnBrk="1" hangingPunct="1">
              <a:defRPr/>
            </a:pPr>
            <a:r>
              <a:rPr lang="nl-BE" dirty="0"/>
              <a:t>Counseling 2011-2012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827016" y="1340768"/>
            <a:ext cx="7300906" cy="5143536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nl-BE" sz="2000" b="1" dirty="0" err="1" smtClean="0">
                <a:solidFill>
                  <a:schemeClr val="accent1"/>
                </a:solidFill>
              </a:rPr>
              <a:t>One</a:t>
            </a:r>
            <a:r>
              <a:rPr lang="nl-BE" sz="2000" b="1" dirty="0" smtClean="0">
                <a:solidFill>
                  <a:schemeClr val="accent1"/>
                </a:solidFill>
              </a:rPr>
              <a:t> week later…</a:t>
            </a:r>
          </a:p>
          <a:p>
            <a:pPr marL="0" indent="0" eaLnBrk="1" hangingPunct="1">
              <a:buNone/>
              <a:defRPr/>
            </a:pPr>
            <a:endParaRPr lang="nl-BE" sz="2000" b="1" dirty="0" smtClean="0">
              <a:solidFill>
                <a:schemeClr val="accent1"/>
              </a:solidFill>
            </a:endParaRPr>
          </a:p>
          <a:p>
            <a:pPr marL="0" indent="0" eaLnBrk="1" hangingPunct="1">
              <a:buNone/>
              <a:defRPr/>
            </a:pPr>
            <a:r>
              <a:rPr lang="nl-BE" b="1" dirty="0" smtClean="0">
                <a:solidFill>
                  <a:schemeClr val="accent1"/>
                </a:solidFill>
              </a:rPr>
              <a:t>	</a:t>
            </a:r>
            <a:r>
              <a:rPr lang="nl-BE" b="1" dirty="0" err="1" smtClean="0">
                <a:solidFill>
                  <a:schemeClr val="accent1"/>
                </a:solidFill>
              </a:rPr>
              <a:t>Motivation</a:t>
            </a:r>
            <a:r>
              <a:rPr lang="nl-BE" b="1" dirty="0" smtClean="0">
                <a:solidFill>
                  <a:schemeClr val="accent1"/>
                </a:solidFill>
              </a:rPr>
              <a:t> interview </a:t>
            </a:r>
          </a:p>
          <a:p>
            <a:pPr eaLnBrk="1" hangingPunct="1">
              <a:defRPr/>
            </a:pPr>
            <a:r>
              <a:rPr lang="nl-BE" sz="2600" dirty="0" smtClean="0"/>
              <a:t>input =questionnaire, </a:t>
            </a:r>
            <a:r>
              <a:rPr lang="nl-BE" sz="2600" dirty="0" err="1" smtClean="0"/>
              <a:t>observations</a:t>
            </a:r>
            <a:r>
              <a:rPr lang="nl-BE" sz="2600" dirty="0" smtClean="0"/>
              <a:t> </a:t>
            </a:r>
            <a:r>
              <a:rPr lang="nl-BE" sz="2600" dirty="0" err="1" smtClean="0"/>
              <a:t>and</a:t>
            </a:r>
            <a:r>
              <a:rPr lang="nl-BE" sz="2600" dirty="0" smtClean="0"/>
              <a:t> test </a:t>
            </a:r>
            <a:r>
              <a:rPr lang="nl-BE" sz="2600" dirty="0" err="1" smtClean="0"/>
              <a:t>results</a:t>
            </a:r>
            <a:endParaRPr lang="nl-BE" sz="2600" dirty="0" smtClean="0"/>
          </a:p>
          <a:p>
            <a:pPr eaLnBrk="1" hangingPunct="1">
              <a:defRPr/>
            </a:pPr>
            <a:r>
              <a:rPr lang="nl-BE" sz="2600" dirty="0" smtClean="0"/>
              <a:t>Interview </a:t>
            </a:r>
            <a:r>
              <a:rPr lang="nl-BE" sz="2600" dirty="0" err="1"/>
              <a:t>with</a:t>
            </a:r>
            <a:r>
              <a:rPr lang="nl-BE" sz="2600" dirty="0"/>
              <a:t> </a:t>
            </a:r>
            <a:r>
              <a:rPr lang="nl-BE" sz="2600" dirty="0" err="1"/>
              <a:t>every</a:t>
            </a:r>
            <a:r>
              <a:rPr lang="nl-BE" sz="2600" dirty="0"/>
              <a:t> </a:t>
            </a:r>
            <a:r>
              <a:rPr lang="nl-BE" sz="2600" dirty="0" smtClean="0"/>
              <a:t>student </a:t>
            </a:r>
            <a:endParaRPr lang="nl-BE" sz="2600" dirty="0"/>
          </a:p>
          <a:p>
            <a:pPr eaLnBrk="1" hangingPunct="1">
              <a:defRPr/>
            </a:pPr>
            <a:r>
              <a:rPr lang="nl-BE" sz="2600" dirty="0" err="1" smtClean="0"/>
              <a:t>conclusion</a:t>
            </a:r>
            <a:endParaRPr lang="nl-BE" sz="2600" dirty="0" smtClean="0"/>
          </a:p>
          <a:p>
            <a:pPr marL="514350" indent="-514350" eaLnBrk="1" hangingPunct="1">
              <a:defRPr/>
            </a:pPr>
            <a:endParaRPr lang="nl-BE" sz="2400" dirty="0" smtClean="0"/>
          </a:p>
          <a:p>
            <a:pPr marL="0" indent="0" eaLnBrk="1" hangingPunct="1">
              <a:buNone/>
              <a:defRPr/>
            </a:pPr>
            <a:r>
              <a:rPr lang="nl-BE" sz="2000" b="1" dirty="0" smtClean="0">
                <a:solidFill>
                  <a:schemeClr val="accent1"/>
                </a:solidFill>
              </a:rPr>
              <a:t>End </a:t>
            </a:r>
            <a:r>
              <a:rPr lang="nl-BE" sz="2000" b="1" dirty="0">
                <a:solidFill>
                  <a:schemeClr val="accent1"/>
                </a:solidFill>
              </a:rPr>
              <a:t>of course: </a:t>
            </a:r>
          </a:p>
          <a:p>
            <a:pPr marL="514350" indent="-514350" eaLnBrk="1" hangingPunct="1">
              <a:defRPr/>
            </a:pPr>
            <a:r>
              <a:rPr lang="nl-BE" sz="2400" dirty="0" smtClean="0"/>
              <a:t>report </a:t>
            </a:r>
            <a:r>
              <a:rPr lang="nl-BE" sz="2400" dirty="0" err="1"/>
              <a:t>with</a:t>
            </a:r>
            <a:r>
              <a:rPr lang="nl-BE" sz="2400" dirty="0"/>
              <a:t> a </a:t>
            </a:r>
            <a:r>
              <a:rPr lang="nl-BE" sz="2400" dirty="0" err="1"/>
              <a:t>possibly</a:t>
            </a:r>
            <a:r>
              <a:rPr lang="nl-BE" sz="2400" dirty="0"/>
              <a:t> </a:t>
            </a:r>
            <a:r>
              <a:rPr lang="nl-BE" sz="2400" dirty="0" err="1"/>
              <a:t>advice</a:t>
            </a:r>
            <a:r>
              <a:rPr lang="nl-BE" sz="2400" dirty="0"/>
              <a:t> </a:t>
            </a:r>
            <a:r>
              <a:rPr lang="nl-BE" sz="2400" dirty="0" err="1"/>
              <a:t>for</a:t>
            </a:r>
            <a:r>
              <a:rPr lang="nl-BE" sz="2400" dirty="0"/>
              <a:t> a </a:t>
            </a:r>
            <a:r>
              <a:rPr lang="nl-BE" sz="2400" dirty="0" err="1"/>
              <a:t>studygroup</a:t>
            </a:r>
            <a:endParaRPr lang="nl-BE" sz="2400" dirty="0"/>
          </a:p>
          <a:p>
            <a:pPr marL="514350" lvl="1" indent="-514350" eaLnBrk="1" hangingPunct="1">
              <a:lnSpc>
                <a:spcPct val="80000"/>
              </a:lnSpc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nl-BE" dirty="0"/>
              <a:t>Teacher registers </a:t>
            </a:r>
            <a:r>
              <a:rPr lang="nl-BE" dirty="0" err="1"/>
              <a:t>advice</a:t>
            </a:r>
            <a:r>
              <a:rPr lang="nl-BE" dirty="0"/>
              <a:t> in database </a:t>
            </a:r>
          </a:p>
          <a:p>
            <a:pPr marL="514350" indent="-514350" eaLnBrk="1" hangingPunct="1">
              <a:defRPr/>
            </a:pPr>
            <a:endParaRPr lang="nl-BE" sz="2400" dirty="0"/>
          </a:p>
          <a:p>
            <a:pPr marL="0" indent="0">
              <a:buNone/>
            </a:pPr>
            <a:r>
              <a:rPr lang="en-US" sz="2800" b="1" dirty="0" smtClean="0">
                <a:solidFill>
                  <a:schemeClr val="accent1"/>
                </a:solidFill>
              </a:rPr>
              <a:t>	pilot phase : teachers can experiment!</a:t>
            </a:r>
            <a:endParaRPr lang="nl-BE" sz="2000" dirty="0" smtClean="0"/>
          </a:p>
          <a:p>
            <a:pPr marL="514350" indent="-514350" algn="r" eaLnBrk="1" hangingPunct="1">
              <a:buFont typeface="Wingdings" pitchFamily="2" charset="2"/>
              <a:buNone/>
              <a:defRPr/>
            </a:pPr>
            <a:r>
              <a:rPr lang="nl-BE" sz="2400" dirty="0" smtClean="0">
                <a:sym typeface="Wingdings" pitchFamily="2" charset="2"/>
              </a:rPr>
              <a:t>			</a:t>
            </a:r>
            <a:endParaRPr lang="nl-BE" sz="2400" dirty="0">
              <a:solidFill>
                <a:schemeClr val="accent1"/>
              </a:solidFill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 smtClean="0"/>
              <a:t>www.cvoleuven.be</a:t>
            </a:r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85875" y="23813"/>
            <a:ext cx="7786688" cy="976312"/>
          </a:xfrm>
        </p:spPr>
        <p:txBody>
          <a:bodyPr/>
          <a:lstStyle/>
          <a:p>
            <a:pPr eaLnBrk="1" hangingPunct="1">
              <a:defRPr/>
            </a:pPr>
            <a:r>
              <a:rPr lang="nl-BE" dirty="0"/>
              <a:t>Counseling 2011-2012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843087" y="1700808"/>
            <a:ext cx="7300913" cy="4442817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nl-BE" b="1" dirty="0" smtClean="0">
                <a:solidFill>
                  <a:schemeClr val="accent1"/>
                </a:solidFill>
              </a:rPr>
              <a:t>	</a:t>
            </a:r>
            <a:r>
              <a:rPr lang="nl-BE" b="1" dirty="0" err="1" smtClean="0">
                <a:solidFill>
                  <a:schemeClr val="accent1"/>
                </a:solidFill>
              </a:rPr>
              <a:t>Study</a:t>
            </a:r>
            <a:r>
              <a:rPr lang="nl-BE" b="1" dirty="0" smtClean="0">
                <a:solidFill>
                  <a:schemeClr val="accent1"/>
                </a:solidFill>
              </a:rPr>
              <a:t> </a:t>
            </a:r>
            <a:r>
              <a:rPr lang="nl-BE" b="1" dirty="0" err="1" smtClean="0">
                <a:solidFill>
                  <a:schemeClr val="accent1"/>
                </a:solidFill>
              </a:rPr>
              <a:t>groups</a:t>
            </a:r>
            <a:endParaRPr lang="nl-BE" b="1" dirty="0" smtClean="0">
              <a:solidFill>
                <a:schemeClr val="accent1"/>
              </a:solidFill>
            </a:endParaRPr>
          </a:p>
          <a:p>
            <a:pPr marL="514350" indent="-514350" eaLnBrk="1" hangingPunct="1">
              <a:buFont typeface="+mj-lt"/>
              <a:buAutoNum type="arabicPeriod" startAt="5"/>
              <a:defRPr/>
            </a:pPr>
            <a:endParaRPr lang="nl-BE" sz="1600" dirty="0" smtClean="0"/>
          </a:p>
          <a:p>
            <a:pPr marL="514350" indent="-514350" eaLnBrk="1" hangingPunct="1">
              <a:spcBef>
                <a:spcPts val="0"/>
              </a:spcBef>
              <a:defRPr/>
            </a:pPr>
            <a:r>
              <a:rPr lang="nl-BE" sz="2400" dirty="0" err="1" smtClean="0"/>
              <a:t>Across</a:t>
            </a:r>
            <a:r>
              <a:rPr lang="nl-BE" sz="2400" dirty="0" smtClean="0"/>
              <a:t> different levels </a:t>
            </a:r>
          </a:p>
          <a:p>
            <a:pPr marL="514350" indent="-514350" eaLnBrk="1" hangingPunct="1">
              <a:spcBef>
                <a:spcPts val="0"/>
              </a:spcBef>
              <a:defRPr/>
            </a:pPr>
            <a:endParaRPr lang="nl-BE" sz="2000" dirty="0" smtClean="0"/>
          </a:p>
          <a:p>
            <a:pPr marL="514350" indent="-514350" eaLnBrk="1" hangingPunct="1">
              <a:spcBef>
                <a:spcPts val="0"/>
              </a:spcBef>
              <a:defRPr/>
            </a:pPr>
            <a:endParaRPr lang="nl-BE" sz="1000" dirty="0" smtClean="0"/>
          </a:p>
          <a:p>
            <a:pPr marL="514350" indent="-514350" eaLnBrk="1" hangingPunct="1">
              <a:spcBef>
                <a:spcPts val="0"/>
              </a:spcBef>
              <a:defRPr/>
            </a:pPr>
            <a:r>
              <a:rPr lang="nl-BE" sz="2400" dirty="0"/>
              <a:t>5 </a:t>
            </a:r>
            <a:r>
              <a:rPr lang="nl-BE" sz="2400" dirty="0" err="1"/>
              <a:t>sessions</a:t>
            </a:r>
            <a:r>
              <a:rPr lang="nl-BE" sz="2400" dirty="0"/>
              <a:t> of 90</a:t>
            </a:r>
            <a:r>
              <a:rPr lang="nl-BE" sz="2400" dirty="0" smtClean="0"/>
              <a:t>’</a:t>
            </a:r>
          </a:p>
          <a:p>
            <a:pPr marL="514350" indent="-514350" eaLnBrk="1" hangingPunct="1">
              <a:spcBef>
                <a:spcPts val="0"/>
              </a:spcBef>
              <a:defRPr/>
            </a:pPr>
            <a:endParaRPr lang="nl-BE" sz="2400" dirty="0"/>
          </a:p>
          <a:p>
            <a:pPr marL="360000" indent="0" eaLnBrk="1" hangingPunct="1">
              <a:spcBef>
                <a:spcPts val="0"/>
              </a:spcBef>
              <a:defRPr/>
            </a:pPr>
            <a:endParaRPr lang="nl-BE" sz="1000" dirty="0" smtClean="0"/>
          </a:p>
          <a:p>
            <a:pPr marL="514350" indent="-514350" eaLnBrk="1" hangingPunct="1">
              <a:spcBef>
                <a:spcPts val="0"/>
              </a:spcBef>
              <a:defRPr/>
            </a:pPr>
            <a:r>
              <a:rPr lang="nl-BE" sz="2400" dirty="0" smtClean="0"/>
              <a:t>Well </a:t>
            </a:r>
            <a:r>
              <a:rPr lang="nl-BE" sz="2400" dirty="0" err="1" smtClean="0"/>
              <a:t>defined</a:t>
            </a:r>
            <a:r>
              <a:rPr lang="nl-BE" sz="2400" dirty="0" smtClean="0"/>
              <a:t> content </a:t>
            </a:r>
          </a:p>
          <a:p>
            <a:pPr marL="514350" indent="-514350" eaLnBrk="1" hangingPunct="1">
              <a:spcBef>
                <a:spcPts val="0"/>
              </a:spcBef>
              <a:defRPr/>
            </a:pPr>
            <a:endParaRPr lang="nl-BE" sz="2400" dirty="0" smtClean="0"/>
          </a:p>
          <a:p>
            <a:pPr marL="514350" indent="-514350" eaLnBrk="1" hangingPunct="1">
              <a:spcBef>
                <a:spcPts val="0"/>
              </a:spcBef>
              <a:defRPr/>
            </a:pPr>
            <a:r>
              <a:rPr lang="nl-BE" sz="2400" dirty="0" smtClean="0"/>
              <a:t>4 </a:t>
            </a:r>
            <a:r>
              <a:rPr lang="nl-BE" sz="2400" dirty="0" err="1" smtClean="0"/>
              <a:t>study</a:t>
            </a:r>
            <a:r>
              <a:rPr lang="nl-BE" sz="2400" dirty="0" smtClean="0"/>
              <a:t> </a:t>
            </a:r>
            <a:r>
              <a:rPr lang="nl-BE" sz="2400" dirty="0" err="1" smtClean="0"/>
              <a:t>groups</a:t>
            </a:r>
            <a:r>
              <a:rPr lang="nl-BE" sz="2400" dirty="0" smtClean="0"/>
              <a:t> 4 </a:t>
            </a:r>
            <a:r>
              <a:rPr lang="nl-BE" sz="2400" dirty="0" err="1" smtClean="0"/>
              <a:t>times</a:t>
            </a:r>
            <a:r>
              <a:rPr lang="nl-BE" sz="2400" dirty="0" smtClean="0"/>
              <a:t> a </a:t>
            </a:r>
            <a:r>
              <a:rPr lang="nl-BE" sz="2400" dirty="0" err="1" smtClean="0"/>
              <a:t>year</a:t>
            </a:r>
            <a:endParaRPr lang="nl-BE" sz="2400" dirty="0" smtClean="0"/>
          </a:p>
          <a:p>
            <a:pPr marL="0" indent="0" eaLnBrk="1" hangingPunct="1">
              <a:spcBef>
                <a:spcPts val="0"/>
              </a:spcBef>
              <a:buNone/>
              <a:defRPr/>
            </a:pPr>
            <a:endParaRPr lang="nl-BE" sz="2400" dirty="0"/>
          </a:p>
          <a:p>
            <a:pPr marL="514350" indent="-514350" eaLnBrk="1" hangingPunct="1">
              <a:spcBef>
                <a:spcPts val="0"/>
              </a:spcBef>
              <a:defRPr/>
            </a:pPr>
            <a:r>
              <a:rPr lang="nl-BE" sz="2400" dirty="0"/>
              <a:t>i</a:t>
            </a:r>
            <a:r>
              <a:rPr lang="nl-BE" sz="2400" dirty="0" smtClean="0"/>
              <a:t>nformation in database</a:t>
            </a:r>
          </a:p>
          <a:p>
            <a:pPr marL="514350" indent="-514350" eaLnBrk="1" hangingPunct="1">
              <a:spcBef>
                <a:spcPts val="0"/>
              </a:spcBef>
              <a:defRPr/>
            </a:pPr>
            <a:endParaRPr lang="nl-BE" sz="2400" dirty="0" smtClean="0"/>
          </a:p>
          <a:p>
            <a:pPr marL="0" indent="0" eaLnBrk="1" hangingPunct="1">
              <a:lnSpc>
                <a:spcPct val="0"/>
              </a:lnSpc>
              <a:spcBef>
                <a:spcPts val="0"/>
              </a:spcBef>
              <a:defRPr/>
            </a:pPr>
            <a:endParaRPr lang="nl-BE" sz="2400" dirty="0" smtClean="0"/>
          </a:p>
          <a:p>
            <a:pPr marL="514350" indent="-514350" eaLnBrk="1" hangingPunct="1">
              <a:defRPr/>
            </a:pPr>
            <a:endParaRPr lang="nl-BE" sz="1000" dirty="0"/>
          </a:p>
          <a:p>
            <a:pPr marL="514350" indent="-514350" eaLnBrk="1" hangingPunct="1">
              <a:buFont typeface="Wingdings" pitchFamily="2" charset="2"/>
              <a:buNone/>
              <a:defRPr/>
            </a:pPr>
            <a:endParaRPr lang="nl-BE" sz="1000" dirty="0" smtClean="0"/>
          </a:p>
          <a:p>
            <a:pPr marL="0" indent="0" eaLnBrk="1" hangingPunct="1">
              <a:buNone/>
              <a:defRPr/>
            </a:pPr>
            <a:endParaRPr lang="nl-BE" sz="1000" dirty="0" smtClean="0"/>
          </a:p>
          <a:p>
            <a:pPr marL="514350" indent="-514350" eaLnBrk="1" hangingPunct="1">
              <a:defRPr/>
            </a:pPr>
            <a:endParaRPr lang="nl-BE" sz="2400" dirty="0" smtClean="0"/>
          </a:p>
          <a:p>
            <a:pPr marL="514350" indent="-514350" eaLnBrk="1" hangingPunct="1">
              <a:buFont typeface="Wingdings" pitchFamily="2" charset="2"/>
              <a:buNone/>
              <a:defRPr/>
            </a:pPr>
            <a:endParaRPr lang="nl-BE" sz="2400" dirty="0" smtClean="0"/>
          </a:p>
          <a:p>
            <a:pPr marL="514350" indent="-514350" algn="r" eaLnBrk="1" hangingPunct="1">
              <a:buFont typeface="Wingdings" pitchFamily="2" charset="2"/>
              <a:buNone/>
              <a:defRPr/>
            </a:pPr>
            <a:r>
              <a:rPr lang="nl-BE" sz="2400" dirty="0" smtClean="0">
                <a:solidFill>
                  <a:schemeClr val="accent1"/>
                </a:solidFill>
                <a:sym typeface="Wingdings" pitchFamily="2" charset="2"/>
              </a:rPr>
              <a:t> </a:t>
            </a:r>
            <a:endParaRPr lang="nl-BE" sz="2400" dirty="0">
              <a:solidFill>
                <a:schemeClr val="accent1"/>
              </a:solidFill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 smtClean="0"/>
              <a:t>www.cvoleuven.be</a:t>
            </a:r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Counseling 2011-2012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eaLnBrk="1" hangingPunct="1">
              <a:defRPr/>
            </a:pPr>
            <a:endParaRPr lang="nl-BE" sz="2000" dirty="0" smtClean="0"/>
          </a:p>
          <a:p>
            <a:pPr marL="0" indent="0" eaLnBrk="1" hangingPunct="1">
              <a:buNone/>
              <a:defRPr/>
            </a:pPr>
            <a:r>
              <a:rPr lang="nl-BE" b="1" dirty="0" smtClean="0">
                <a:solidFill>
                  <a:schemeClr val="accent1"/>
                </a:solidFill>
              </a:rPr>
              <a:t>	4 </a:t>
            </a:r>
            <a:r>
              <a:rPr lang="nl-BE" b="1" dirty="0" err="1" smtClean="0">
                <a:solidFill>
                  <a:schemeClr val="accent1"/>
                </a:solidFill>
              </a:rPr>
              <a:t>Studygroups</a:t>
            </a:r>
            <a:r>
              <a:rPr lang="nl-BE" b="1" dirty="0" smtClean="0">
                <a:solidFill>
                  <a:schemeClr val="accent1"/>
                </a:solidFill>
              </a:rPr>
              <a:t> : content</a:t>
            </a:r>
            <a:endParaRPr lang="nl-BE" b="1" dirty="0">
              <a:solidFill>
                <a:schemeClr val="accent1"/>
              </a:solidFill>
            </a:endParaRPr>
          </a:p>
          <a:p>
            <a:pPr marL="514350" indent="-514350" eaLnBrk="1" hangingPunct="1">
              <a:defRPr/>
            </a:pPr>
            <a:endParaRPr lang="nl-BE" sz="2000" dirty="0"/>
          </a:p>
          <a:p>
            <a:pPr marL="514350" indent="-514350" eaLnBrk="1" hangingPunct="1">
              <a:defRPr/>
            </a:pPr>
            <a:r>
              <a:rPr lang="nl-BE" sz="2800" b="1" dirty="0" smtClean="0"/>
              <a:t>2 </a:t>
            </a:r>
            <a:r>
              <a:rPr lang="nl-BE" sz="2800" b="1" dirty="0" err="1"/>
              <a:t>groups</a:t>
            </a:r>
            <a:r>
              <a:rPr lang="nl-BE" sz="2800" b="1" dirty="0"/>
              <a:t> </a:t>
            </a:r>
            <a:r>
              <a:rPr lang="nl-BE" sz="2800" b="1" dirty="0" smtClean="0"/>
              <a:t>A2/B1 (1.2-2.1)</a:t>
            </a:r>
            <a:endParaRPr lang="nl-BE" sz="2800" b="1" dirty="0"/>
          </a:p>
          <a:p>
            <a:pPr marL="914400" lvl="1" indent="-514350" eaLnBrk="1" hangingPunct="1">
              <a:defRPr/>
            </a:pPr>
            <a:r>
              <a:rPr lang="nl-BE" dirty="0" smtClean="0"/>
              <a:t>reading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learning</a:t>
            </a:r>
            <a:r>
              <a:rPr lang="nl-BE" dirty="0"/>
              <a:t> </a:t>
            </a:r>
            <a:r>
              <a:rPr lang="nl-BE" dirty="0" err="1"/>
              <a:t>strategies</a:t>
            </a:r>
            <a:endParaRPr lang="nl-BE" dirty="0"/>
          </a:p>
          <a:p>
            <a:pPr marL="914400" lvl="1" indent="-514350" eaLnBrk="1" hangingPunct="1">
              <a:defRPr/>
            </a:pPr>
            <a:r>
              <a:rPr lang="nl-BE" dirty="0" err="1" smtClean="0"/>
              <a:t>grammatical</a:t>
            </a:r>
            <a:r>
              <a:rPr lang="nl-BE" dirty="0" smtClean="0"/>
              <a:t> </a:t>
            </a:r>
            <a:r>
              <a:rPr lang="nl-BE" dirty="0" err="1"/>
              <a:t>structures</a:t>
            </a:r>
            <a:r>
              <a:rPr lang="nl-BE" dirty="0"/>
              <a:t> </a:t>
            </a:r>
            <a:r>
              <a:rPr lang="nl-BE" dirty="0" smtClean="0"/>
              <a:t>			(</a:t>
            </a:r>
            <a:r>
              <a:rPr lang="nl-BE" dirty="0" err="1" smtClean="0"/>
              <a:t>inversion</a:t>
            </a:r>
            <a:r>
              <a:rPr lang="nl-BE" dirty="0" smtClean="0"/>
              <a:t>/present </a:t>
            </a:r>
            <a:r>
              <a:rPr lang="nl-BE" dirty="0" err="1" smtClean="0"/>
              <a:t>tense</a:t>
            </a:r>
            <a:r>
              <a:rPr lang="nl-BE" dirty="0" smtClean="0"/>
              <a:t>)</a:t>
            </a:r>
          </a:p>
          <a:p>
            <a:pPr marL="914400" lvl="1" indent="-514350" eaLnBrk="1" hangingPunct="1">
              <a:defRPr/>
            </a:pPr>
            <a:endParaRPr lang="nl-BE" sz="2000" dirty="0" smtClean="0"/>
          </a:p>
          <a:p>
            <a:pPr marL="514350" indent="-514350" eaLnBrk="1" hangingPunct="1">
              <a:defRPr/>
            </a:pPr>
            <a:r>
              <a:rPr lang="nl-BE" sz="2800" b="1" dirty="0"/>
              <a:t>2 </a:t>
            </a:r>
            <a:r>
              <a:rPr lang="nl-BE" sz="2800" b="1" dirty="0" err="1" smtClean="0"/>
              <a:t>groups</a:t>
            </a:r>
            <a:r>
              <a:rPr lang="nl-BE" sz="2800" b="1" dirty="0" smtClean="0"/>
              <a:t>  B1</a:t>
            </a:r>
            <a:r>
              <a:rPr lang="nl-BE" sz="2800" b="1" dirty="0"/>
              <a:t> </a:t>
            </a:r>
            <a:r>
              <a:rPr lang="nl-BE" sz="2800" b="1" dirty="0" smtClean="0"/>
              <a:t>(2.1-2.2-2.3-2.4)</a:t>
            </a:r>
          </a:p>
          <a:p>
            <a:pPr marL="914400" lvl="1" indent="-514350" eaLnBrk="1" hangingPunct="1">
              <a:defRPr/>
            </a:pPr>
            <a:r>
              <a:rPr lang="nl-BE" dirty="0" err="1" smtClean="0"/>
              <a:t>language</a:t>
            </a:r>
            <a:r>
              <a:rPr lang="nl-BE" dirty="0" smtClean="0"/>
              <a:t> </a:t>
            </a:r>
            <a:r>
              <a:rPr lang="nl-BE" dirty="0"/>
              <a:t>in a </a:t>
            </a:r>
            <a:r>
              <a:rPr lang="nl-BE" dirty="0" smtClean="0"/>
              <a:t>story	(past </a:t>
            </a:r>
            <a:r>
              <a:rPr lang="nl-BE" dirty="0" err="1"/>
              <a:t>tenses</a:t>
            </a:r>
            <a:r>
              <a:rPr lang="nl-BE" dirty="0"/>
              <a:t>) </a:t>
            </a:r>
          </a:p>
          <a:p>
            <a:pPr marL="914400" lvl="1" indent="-514350" eaLnBrk="1" hangingPunct="1">
              <a:defRPr/>
            </a:pPr>
            <a:r>
              <a:rPr lang="nl-BE" dirty="0" err="1" smtClean="0"/>
              <a:t>grammatical</a:t>
            </a:r>
            <a:r>
              <a:rPr lang="nl-BE" dirty="0" smtClean="0"/>
              <a:t> </a:t>
            </a:r>
            <a:r>
              <a:rPr lang="nl-BE" dirty="0" err="1"/>
              <a:t>structures</a:t>
            </a:r>
            <a:r>
              <a:rPr lang="nl-BE" dirty="0"/>
              <a:t>  </a:t>
            </a:r>
            <a:r>
              <a:rPr lang="nl-BE" dirty="0" smtClean="0"/>
              <a:t>	(</a:t>
            </a:r>
            <a:r>
              <a:rPr lang="nl-BE" dirty="0" err="1"/>
              <a:t>clauses</a:t>
            </a:r>
            <a:r>
              <a:rPr lang="nl-BE" dirty="0"/>
              <a:t>)</a:t>
            </a:r>
          </a:p>
          <a:p>
            <a:endParaRPr lang="nl-BE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 smtClean="0"/>
              <a:t>www.cvoleuven.be</a:t>
            </a:r>
            <a:endParaRPr lang="nl-BE"/>
          </a:p>
        </p:txBody>
      </p:sp>
    </p:spTree>
    <p:extLst>
      <p:ext uri="{BB962C8B-B14F-4D97-AF65-F5344CB8AC3E}">
        <p14:creationId xmlns="" xmlns:p14="http://schemas.microsoft.com/office/powerpoint/2010/main" val="362075289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85875" y="23813"/>
            <a:ext cx="7786688" cy="976312"/>
          </a:xfrm>
        </p:spPr>
        <p:txBody>
          <a:bodyPr/>
          <a:lstStyle/>
          <a:p>
            <a:pPr eaLnBrk="1" hangingPunct="1">
              <a:defRPr/>
            </a:pPr>
            <a:r>
              <a:rPr lang="nl-BE" dirty="0"/>
              <a:t>Counseling 2011-2012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2051720" y="1285875"/>
            <a:ext cx="6677943" cy="4857750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endParaRPr lang="nl-BE" b="1" dirty="0" smtClean="0">
              <a:solidFill>
                <a:schemeClr val="accent1"/>
              </a:solidFill>
            </a:endParaRPr>
          </a:p>
          <a:p>
            <a:pPr marL="0" indent="0" eaLnBrk="1" hangingPunct="1">
              <a:buNone/>
              <a:defRPr/>
            </a:pPr>
            <a:r>
              <a:rPr lang="nl-BE" b="1" dirty="0" smtClean="0">
                <a:solidFill>
                  <a:schemeClr val="accent1"/>
                </a:solidFill>
              </a:rPr>
              <a:t>	Workshops</a:t>
            </a:r>
          </a:p>
          <a:p>
            <a:pPr marL="514350" indent="-514350" eaLnBrk="1" hangingPunct="1">
              <a:buNone/>
              <a:defRPr/>
            </a:pPr>
            <a:r>
              <a:rPr lang="nl-BE" sz="1600" dirty="0" smtClean="0"/>
              <a:t>		</a:t>
            </a:r>
            <a:r>
              <a:rPr lang="nl-BE" b="1" dirty="0" err="1" smtClean="0">
                <a:solidFill>
                  <a:schemeClr val="accent1"/>
                </a:solidFill>
              </a:rPr>
              <a:t>Study</a:t>
            </a:r>
            <a:r>
              <a:rPr lang="nl-BE" b="1" dirty="0" smtClean="0">
                <a:solidFill>
                  <a:schemeClr val="accent1"/>
                </a:solidFill>
              </a:rPr>
              <a:t> plan </a:t>
            </a:r>
            <a:r>
              <a:rPr lang="nl-BE" b="1" dirty="0" err="1" smtClean="0">
                <a:solidFill>
                  <a:schemeClr val="accent1"/>
                </a:solidFill>
              </a:rPr>
              <a:t>with</a:t>
            </a:r>
            <a:r>
              <a:rPr lang="nl-BE" b="1" dirty="0" smtClean="0">
                <a:solidFill>
                  <a:schemeClr val="accent1"/>
                </a:solidFill>
              </a:rPr>
              <a:t> goals</a:t>
            </a:r>
          </a:p>
          <a:p>
            <a:pPr marL="514350" indent="-514350" eaLnBrk="1" hangingPunct="1">
              <a:defRPr/>
            </a:pPr>
            <a:endParaRPr lang="nl-BE" sz="2400" dirty="0" smtClean="0"/>
          </a:p>
          <a:p>
            <a:pPr marL="514350" indent="-514350" eaLnBrk="1" hangingPunct="1">
              <a:buNone/>
              <a:defRPr/>
            </a:pPr>
            <a:r>
              <a:rPr lang="nl-BE" sz="2400" dirty="0" smtClean="0"/>
              <a:t>		</a:t>
            </a:r>
            <a:r>
              <a:rPr lang="nl-BE" sz="2400" dirty="0" err="1" smtClean="0"/>
              <a:t>Probably</a:t>
            </a:r>
            <a:r>
              <a:rPr lang="nl-BE" sz="2400" dirty="0" smtClean="0"/>
              <a:t> next </a:t>
            </a:r>
            <a:r>
              <a:rPr lang="nl-BE" sz="2400" dirty="0" err="1" smtClean="0"/>
              <a:t>year</a:t>
            </a:r>
            <a:endParaRPr lang="nl-BE" sz="2400" i="1" dirty="0" smtClean="0"/>
          </a:p>
          <a:p>
            <a:pPr marL="514350" indent="-514350" eaLnBrk="1" hangingPunct="1">
              <a:buFont typeface="Wingdings" pitchFamily="2" charset="2"/>
              <a:buNone/>
              <a:defRPr/>
            </a:pPr>
            <a:endParaRPr lang="nl-BE" sz="2400" dirty="0" smtClean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 smtClean="0"/>
              <a:t>www.cvoleuven.be</a:t>
            </a:r>
            <a:endParaRPr lang="nl-BE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3717032"/>
            <a:ext cx="1669542" cy="1692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Voorstelling SJABLOON CVO">
  <a:themeElements>
    <a:clrScheme name="CVO thema ppt">
      <a:dk1>
        <a:sysClr val="windowText" lastClr="000000"/>
      </a:dk1>
      <a:lt1>
        <a:sysClr val="window" lastClr="FFFFFF"/>
      </a:lt1>
      <a:dk2>
        <a:srgbClr val="666666"/>
      </a:dk2>
      <a:lt2>
        <a:srgbClr val="D8D8D8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606</TotalTime>
  <Words>78</Words>
  <Application>Microsoft Office PowerPoint</Application>
  <PresentationFormat>Presentación en pantalla (4:3)</PresentationFormat>
  <Paragraphs>121</Paragraphs>
  <Slides>10</Slides>
  <Notes>3</Notes>
  <HiddenSlides>2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1" baseType="lpstr">
      <vt:lpstr>Voorstelling SJABLOON CVO</vt:lpstr>
      <vt:lpstr>GRUNDTVIG: ‘On the right track’</vt:lpstr>
      <vt:lpstr>Roadmap</vt:lpstr>
      <vt:lpstr>Counseling 2011-2012</vt:lpstr>
      <vt:lpstr>TRAJECTBEGELEIDING: draaiboek</vt:lpstr>
      <vt:lpstr>Counseling 2011-2012</vt:lpstr>
      <vt:lpstr>Counseling 2011-2012</vt:lpstr>
      <vt:lpstr>Counseling 2011-2012</vt:lpstr>
      <vt:lpstr>Counseling 2011-2012</vt:lpstr>
      <vt:lpstr>Counseling 2011-2012</vt:lpstr>
      <vt:lpstr>Diapositiva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Voorstelling SJABLOON CVO</dc:title>
  <dc:creator>karel.theunis</dc:creator>
  <cp:lastModifiedBy>Pedro Cardeñosa</cp:lastModifiedBy>
  <cp:revision>86</cp:revision>
  <cp:lastPrinted>2011-09-19T09:38:38Z</cp:lastPrinted>
  <dcterms:created xsi:type="dcterms:W3CDTF">2009-08-27T18:14:22Z</dcterms:created>
  <dcterms:modified xsi:type="dcterms:W3CDTF">2011-10-11T07:10:43Z</dcterms:modified>
</cp:coreProperties>
</file>